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68" r:id="rId6"/>
    <p:sldId id="271" r:id="rId7"/>
    <p:sldId id="272" r:id="rId8"/>
    <p:sldId id="273" r:id="rId9"/>
    <p:sldId id="274" r:id="rId10"/>
    <p:sldId id="282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?ysclid=lpf6ga5w6s139718591" TargetMode="External"/><Relationship Id="rId2" Type="http://schemas.openxmlformats.org/officeDocument/2006/relationships/hyperlink" Target="https://uchitel.club/fgo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rok.apkpro.ru/?ysclid=lpf6it6wxt990067858" TargetMode="External"/><Relationship Id="rId4" Type="http://schemas.openxmlformats.org/officeDocument/2006/relationships/hyperlink" Target="https://edsoo.ru/metodicheskie-materialy/tipovoj-komplekt-dokumentov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1052736"/>
            <a:ext cx="626469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u="none" strike="noStrike" kern="1200" normalizeH="0" baseline="0" noProof="0" dirty="0">
              <a:ln w="11430"/>
              <a:gradFill>
                <a:gsLst>
                  <a:gs pos="36000">
                    <a:schemeClr val="accent6">
                      <a:lumMod val="50000"/>
                    </a:schemeClr>
                  </a:gs>
                  <a:gs pos="50000">
                    <a:srgbClr val="FFC000"/>
                  </a:gs>
                  <a:gs pos="65000">
                    <a:schemeClr val="accent6">
                      <a:lumMod val="5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normalizeH="0" baseline="0" noProof="0" dirty="0">
                <a:ln w="11430"/>
                <a:gradFill>
                  <a:gsLst>
                    <a:gs pos="36000">
                      <a:schemeClr val="accent6">
                        <a:lumMod val="50000"/>
                      </a:schemeClr>
                    </a:gs>
                    <a:gs pos="50000">
                      <a:srgbClr val="FFC000"/>
                    </a:gs>
                    <a:gs pos="65000">
                      <a:schemeClr val="accent6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«Цифровые ресурсы в работе педагога как средство достижения образовательных результатов»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301208"/>
            <a:ext cx="4680520" cy="115212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l">
              <a:spcBef>
                <a:spcPts val="0"/>
              </a:spcBef>
              <a:buNone/>
            </a:pP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Мерова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И.С., МОУ «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Иогачская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76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8E9E26-972B-3BA3-1BCC-CA25E7AA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Сайты в помощь учителю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AA2705-B9A7-7128-F48E-5ECD47B70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https://uchitel.club/fgos</a:t>
            </a:r>
            <a:endParaRPr lang="ru-RU" dirty="0"/>
          </a:p>
          <a:p>
            <a:r>
              <a:rPr lang="ru-RU" dirty="0">
                <a:hlinkClick r:id="rId3"/>
              </a:rPr>
              <a:t>Единое содержание общего образования – Единое содержание общего образования (edsoo.ru)</a:t>
            </a:r>
            <a:endParaRPr lang="ru-RU" dirty="0"/>
          </a:p>
          <a:p>
            <a:r>
              <a:rPr lang="ru-RU" dirty="0">
                <a:hlinkClick r:id="rId4"/>
              </a:rPr>
              <a:t>Типовой комплект документов – Единое содержание общего образования (edsoo.ru)</a:t>
            </a:r>
            <a:endParaRPr lang="ru-RU" dirty="0"/>
          </a:p>
          <a:p>
            <a:r>
              <a:rPr lang="ru-RU" dirty="0">
                <a:hlinkClick r:id="rId5"/>
              </a:rPr>
              <a:t>Библиотека цифрового образовательного контента (apkpro.ru)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59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404665"/>
          <a:ext cx="8424936" cy="530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75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Плюсы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Минусы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эффективны в случае комплекса, как дополнение;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отсутствие социального взаимодействия;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5063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комфорт, использование различных форматов;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вредно для зрения;</a:t>
                      </a: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отсутствие физического развития;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0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мгновенная обратная связь;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недостаток обратной связи;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26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активное вовлечение в учебный процесс;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отсутствие контакта учитель-ученик;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мгновенный доступ к нужной информации;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недостаточно информации;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навыки работы с источниками;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плагиат, обман (чужое мнение);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5063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дают результативность;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получают развития коммуникативные навыки;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5063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самостоятельность обучающихся;</a:t>
                      </a: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саморазвитие;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часто помогают родители (нет самостоятельности);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60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разнообразие, интерес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бессмысленное времяпрепровождение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«World-cafe»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	В 1995 г. в калифорнийском местечке </a:t>
            </a:r>
            <a:r>
              <a:rPr lang="ru-RU" dirty="0" err="1"/>
              <a:t>Милл</a:t>
            </a:r>
            <a:r>
              <a:rPr lang="ru-RU" dirty="0"/>
              <a:t> </a:t>
            </a:r>
            <a:r>
              <a:rPr lang="ru-RU" dirty="0" err="1"/>
              <a:t>Велли</a:t>
            </a:r>
            <a:r>
              <a:rPr lang="ru-RU" dirty="0"/>
              <a:t> перед началом конференции со скучным названием </a:t>
            </a:r>
            <a:r>
              <a:rPr lang="ru-RU" i="1" dirty="0"/>
              <a:t>«Интеллектуальный капитал»</a:t>
            </a:r>
            <a:r>
              <a:rPr lang="ru-RU" dirty="0"/>
              <a:t> неожиданно пошел дождь - довольно редкое явление в этих краях. Организаторы мероприятия </a:t>
            </a:r>
            <a:r>
              <a:rPr lang="ru-RU" dirty="0" err="1"/>
              <a:t>Хуанита</a:t>
            </a:r>
            <a:r>
              <a:rPr lang="ru-RU" dirty="0"/>
              <a:t> Браун и Дэвид </a:t>
            </a:r>
            <a:r>
              <a:rPr lang="ru-RU" dirty="0" err="1"/>
              <a:t>Айзакс</a:t>
            </a:r>
            <a:r>
              <a:rPr lang="ru-RU" dirty="0"/>
              <a:t> поняли, что привычный формат - встречу на свежем воздухе в патио - придется отменить. В гостиной срочно поставили несколько столиков, вместо скатертей использовали листы бумаги с </a:t>
            </a:r>
            <a:r>
              <a:rPr lang="ru-RU" dirty="0" err="1"/>
              <a:t>флипчартов</a:t>
            </a:r>
            <a:r>
              <a:rPr lang="ru-RU" dirty="0"/>
              <a:t> и. сварили для всех американский кофе. Участников того знаменательного сборища удивил неформальный вариант общения, но результат превзошел все ожидания: дискуссия велась непринужденно, бумажные </a:t>
            </a:r>
            <a:r>
              <a:rPr lang="ru-RU" i="1" dirty="0"/>
              <a:t>«скатерти»</a:t>
            </a:r>
            <a:r>
              <a:rPr lang="ru-RU" dirty="0"/>
              <a:t> оказались исписаны идеями, предложениями и графиками, но главное - все были потрясены удивительным творческим настроем! Так родился метод </a:t>
            </a:r>
            <a:r>
              <a:rPr lang="ru-RU" i="1" dirty="0"/>
              <a:t>«</a:t>
            </a:r>
            <a:r>
              <a:rPr lang="ru-RU" i="1" dirty="0" err="1"/>
              <a:t>world</a:t>
            </a:r>
            <a:r>
              <a:rPr lang="ru-RU" i="1" dirty="0"/>
              <a:t> </a:t>
            </a:r>
            <a:r>
              <a:rPr lang="ru-RU" i="1" dirty="0" err="1"/>
              <a:t>cafe</a:t>
            </a:r>
            <a:r>
              <a:rPr lang="ru-RU" i="1" dirty="0"/>
              <a:t>»</a:t>
            </a:r>
            <a:r>
              <a:rPr lang="ru-RU" dirty="0"/>
              <a:t>, или </a:t>
            </a:r>
            <a:r>
              <a:rPr lang="ru-RU" i="1" dirty="0"/>
              <a:t>«мировое кафе»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Задача 1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/>
              <a:t> 		</a:t>
            </a:r>
            <a:r>
              <a:rPr lang="ru-RU" i="1" dirty="0"/>
              <a:t>Дистанционное обучение</a:t>
            </a:r>
            <a:r>
              <a:rPr lang="ru-RU" dirty="0"/>
              <a:t>. </a:t>
            </a:r>
          </a:p>
          <a:p>
            <a:pPr algn="just">
              <a:buNone/>
            </a:pPr>
            <a:r>
              <a:rPr lang="ru-RU" dirty="0"/>
              <a:t>		У вас новая тема, на которую отведено 4 академических часа, распределение нагрузки – 1 час в неделю. Какие цифровые ресурсы и платформы и в какой последовательности вы будете использовать? При ответе вам необходимо учесть несколько обстоятельств: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изучение новой темы;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получение качественного результата;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наличие в классе обучающегося с ОВЗ.</a:t>
            </a:r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Задача 2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/>
              <a:t>		</a:t>
            </a:r>
            <a:r>
              <a:rPr lang="ru-RU" i="1" dirty="0"/>
              <a:t>Обучение </a:t>
            </a:r>
            <a:r>
              <a:rPr lang="ru-RU" i="1" dirty="0" err="1"/>
              <a:t>оффлайн</a:t>
            </a:r>
            <a:r>
              <a:rPr lang="ru-RU" dirty="0"/>
              <a:t>. </a:t>
            </a:r>
          </a:p>
          <a:p>
            <a:pPr algn="just">
              <a:buNone/>
            </a:pPr>
            <a:r>
              <a:rPr lang="ru-RU" dirty="0"/>
              <a:t>		Вам необходимо дать открытый классный час с использованием цифровых ресурсов. Какие именно ресурсы и для каких форм классного часа вы  ими воспользуетесь? 	Необходимо учитывать, что на данном мероприятии присутствуют коллеги и заместитель директора, которые отслеживают использование цифровой среды в вашей деятельности.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Задача 3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		</a:t>
            </a:r>
            <a:r>
              <a:rPr lang="ru-RU" i="1" dirty="0"/>
              <a:t>Родительское собрание в </a:t>
            </a:r>
            <a:r>
              <a:rPr lang="ru-RU" i="1" dirty="0" err="1"/>
              <a:t>онлайн-формате</a:t>
            </a:r>
            <a:r>
              <a:rPr lang="ru-RU" dirty="0"/>
              <a:t>. </a:t>
            </a:r>
          </a:p>
          <a:p>
            <a:pPr algn="just">
              <a:buNone/>
            </a:pPr>
            <a:r>
              <a:rPr lang="ru-RU" dirty="0"/>
              <a:t>		Какую цифровую платформу и какие ресурсы вы будете использовать для полноценного адаптированного родительского собрания, чтобы в итоге получить результат и обратную связь?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/>
              <a:t>Проект решения РМО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800" b="1" i="1" dirty="0"/>
              <a:t>Спасибо за внимание!</a:t>
            </a:r>
          </a:p>
        </p:txBody>
      </p:sp>
      <p:pic>
        <p:nvPicPr>
          <p:cNvPr id="3" name="Рисунок 2" descr="full_size_1591944653-c6dc92565d529600b3d928d0550791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5976664" cy="45057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7200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План РМО: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527885"/>
              </p:ext>
            </p:extLst>
          </p:nvPr>
        </p:nvGraphicFramePr>
        <p:xfrm>
          <a:off x="395289" y="1268413"/>
          <a:ext cx="5976911" cy="3960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9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0131">
                <a:tc>
                  <a:txBody>
                    <a:bodyPr/>
                    <a:lstStyle/>
                    <a:p>
                      <a:r>
                        <a:rPr lang="ru-RU" dirty="0"/>
                        <a:t>1. Уроки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131">
                <a:tc>
                  <a:txBody>
                    <a:bodyPr/>
                    <a:lstStyle/>
                    <a:p>
                      <a:r>
                        <a:rPr lang="ru-RU" dirty="0"/>
                        <a:t>2.Теоретическая часть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0131">
                <a:tc>
                  <a:txBody>
                    <a:bodyPr/>
                    <a:lstStyle/>
                    <a:p>
                      <a:r>
                        <a:rPr lang="ru-RU" dirty="0"/>
                        <a:t>3. Анализ анкетирования</a:t>
                      </a:r>
                      <a:r>
                        <a:rPr lang="ru-RU" baseline="0" dirty="0"/>
                        <a:t> педагогов </a:t>
                      </a:r>
                    </a:p>
                    <a:p>
                      <a:r>
                        <a:rPr lang="ru-RU" baseline="0" dirty="0"/>
                        <a:t>(из опыта работы школ РФ)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131">
                <a:tc>
                  <a:txBody>
                    <a:bodyPr/>
                    <a:lstStyle/>
                    <a:p>
                      <a:r>
                        <a:rPr lang="ru-RU" dirty="0"/>
                        <a:t>4. Видео-экскурс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131">
                <a:tc>
                  <a:txBody>
                    <a:bodyPr/>
                    <a:lstStyle/>
                    <a:p>
                      <a:r>
                        <a:rPr lang="ru-RU" dirty="0"/>
                        <a:t>5.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«World-cafe»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0131">
                <a:tc>
                  <a:txBody>
                    <a:bodyPr/>
                    <a:lstStyle/>
                    <a:p>
                      <a:r>
                        <a:rPr lang="ru-RU" dirty="0"/>
                        <a:t>6. Подведение итогов.</a:t>
                      </a:r>
                      <a:r>
                        <a:rPr lang="ru-RU" baseline="0" dirty="0"/>
                        <a:t> Решение РМО.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7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936104"/>
          </a:xfrm>
        </p:spPr>
        <p:txBody>
          <a:bodyPr>
            <a:noAutofit/>
          </a:bodyPr>
          <a:lstStyle/>
          <a:p>
            <a:r>
              <a:rPr lang="ru-RU" sz="2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Цель: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400" dirty="0"/>
              <a:t>развитие в школах Турочакского района цифровой образовательной среды, обеспечивающей качество образовательного процесса</a:t>
            </a:r>
            <a:endParaRPr lang="ru-RU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u="sng" dirty="0"/>
              <a:t>Задачи</a:t>
            </a:r>
            <a:r>
              <a:rPr lang="ru-RU" sz="2800" dirty="0"/>
              <a:t>:</a:t>
            </a:r>
          </a:p>
          <a:p>
            <a:pPr lvl="0" algn="just"/>
            <a:r>
              <a:rPr lang="ru-RU" sz="2800" dirty="0"/>
              <a:t>проанализировать опыт работы коллег в использовании ЦОР, ЭОР и программных средств;</a:t>
            </a:r>
          </a:p>
          <a:p>
            <a:pPr algn="just"/>
            <a:r>
              <a:rPr lang="ru-RU" sz="2800" dirty="0"/>
              <a:t>выявить группы цифровых ресурсов, применение которых позволяет повысить качество преподавания. </a:t>
            </a:r>
          </a:p>
        </p:txBody>
      </p:sp>
    </p:spTree>
    <p:extLst>
      <p:ext uri="{BB962C8B-B14F-4D97-AF65-F5344CB8AC3E}">
        <p14:creationId xmlns:p14="http://schemas.microsoft.com/office/powerpoint/2010/main" val="138641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87624" y="620688"/>
            <a:ext cx="739043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«Всеми возможными способами 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нужно воспламенять в детях 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горячее стремление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к знанию и к учению» 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Я.А. Каменский</a:t>
            </a:r>
            <a:endParaRPr kumimoji="0" lang="ru-RU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Рисунок 4" descr="digitaliz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77072"/>
            <a:ext cx="3600400" cy="227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14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476672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/>
              <a:t>Что такое </a:t>
            </a:r>
            <a:r>
              <a:rPr lang="ru-RU" sz="2800" b="1" i="1" dirty="0" err="1"/>
              <a:t>цифровизация</a:t>
            </a:r>
            <a:r>
              <a:rPr lang="ru-RU" sz="2800" b="1" i="1" dirty="0"/>
              <a:t>?</a:t>
            </a:r>
            <a:r>
              <a:rPr lang="ru-RU" sz="2800" dirty="0"/>
              <a:t> </a:t>
            </a:r>
          </a:p>
          <a:p>
            <a:pPr algn="just"/>
            <a:r>
              <a:rPr lang="ru-RU" sz="2800" b="1" i="1" u="sng" dirty="0"/>
              <a:t>«</a:t>
            </a:r>
            <a:r>
              <a:rPr lang="ru-RU" sz="2800" b="1" i="1" u="sng" dirty="0" err="1"/>
              <a:t>Цифровизация</a:t>
            </a:r>
            <a:r>
              <a:rPr lang="ru-RU" sz="2800" b="1" i="1" u="sng" dirty="0"/>
              <a:t>» </a:t>
            </a:r>
            <a:r>
              <a:rPr lang="ru-RU" sz="2800" dirty="0"/>
              <a:t>– это средство получения желаемого результата, а именно гибкости образовательного процесса, приносящего обучающимся отличный результат, а будущим работодателям – высококлассных мобильных специалистов. </a:t>
            </a:r>
          </a:p>
          <a:p>
            <a:pPr algn="just"/>
            <a:r>
              <a:rPr lang="ru-RU" sz="2800" b="1" i="1" u="sng" dirty="0"/>
              <a:t>«</a:t>
            </a:r>
            <a:r>
              <a:rPr lang="ru-RU" sz="2800" b="1" i="1" u="sng" dirty="0" err="1"/>
              <a:t>Цифровизация</a:t>
            </a:r>
            <a:r>
              <a:rPr lang="ru-RU" sz="2800" b="1" i="1" u="sng" dirty="0"/>
              <a:t> </a:t>
            </a:r>
            <a:r>
              <a:rPr lang="ru-RU" sz="2800" dirty="0"/>
              <a:t>– это есть переход на цифровой способ связи, записи и передачи данных с помощью цифровых устройств».</a:t>
            </a:r>
          </a:p>
        </p:txBody>
      </p:sp>
    </p:spTree>
    <p:extLst>
      <p:ext uri="{BB962C8B-B14F-4D97-AF65-F5344CB8AC3E}">
        <p14:creationId xmlns:p14="http://schemas.microsoft.com/office/powerpoint/2010/main" val="200971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Цифровизация</a:t>
            </a:r>
            <a:r>
              <a:rPr lang="ru-RU" sz="2800" b="1" dirty="0"/>
              <a:t> образования предполагает: </a:t>
            </a:r>
          </a:p>
          <a:p>
            <a:pPr>
              <a:buFontTx/>
              <a:buChar char="-"/>
            </a:pPr>
            <a:r>
              <a:rPr lang="ru-RU" sz="2800" dirty="0"/>
              <a:t> применение обучающимися мобильных и </a:t>
            </a:r>
            <a:r>
              <a:rPr lang="ru-RU" sz="2800" dirty="0" err="1"/>
              <a:t>интернет-технологий</a:t>
            </a:r>
            <a:r>
              <a:rPr lang="ru-RU" sz="2800" dirty="0"/>
              <a:t>, расширяя горизонты их познания, делая их безграничными, </a:t>
            </a:r>
          </a:p>
          <a:p>
            <a:pPr>
              <a:buFontTx/>
              <a:buChar char="-"/>
            </a:pPr>
            <a:r>
              <a:rPr lang="ru-RU" sz="2800" dirty="0"/>
              <a:t> продуктивное применение цифровых технологий, </a:t>
            </a:r>
          </a:p>
          <a:p>
            <a:pPr>
              <a:buFontTx/>
              <a:buChar char="-"/>
            </a:pPr>
            <a:r>
              <a:rPr lang="ru-RU" sz="2800" dirty="0"/>
              <a:t> включение обучающихся в самостоятельный поиск, </a:t>
            </a:r>
          </a:p>
          <a:p>
            <a:pPr>
              <a:buFontTx/>
              <a:buChar char="-"/>
            </a:pPr>
            <a:r>
              <a:rPr lang="ru-RU" sz="2800" dirty="0"/>
              <a:t> отбор информации, </a:t>
            </a:r>
          </a:p>
          <a:p>
            <a:pPr>
              <a:buFontTx/>
              <a:buChar char="-"/>
            </a:pPr>
            <a:r>
              <a:rPr lang="ru-RU" sz="2800" dirty="0"/>
              <a:t> участие в проектной деятельности, </a:t>
            </a:r>
          </a:p>
          <a:p>
            <a:pPr>
              <a:buFontTx/>
              <a:buChar char="-"/>
            </a:pPr>
            <a:r>
              <a:rPr lang="ru-RU" sz="2800" dirty="0"/>
              <a:t> формирование у обучающихся компетенций XXI века.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Анкетирование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1</a:t>
            </a:r>
            <a:r>
              <a:rPr lang="ru-RU" sz="2000" dirty="0"/>
              <a:t>. </a:t>
            </a:r>
            <a:r>
              <a:rPr lang="ru-RU" sz="2000" b="1" dirty="0"/>
              <a:t>Какие цифровые образовательные ресурсы и платформы вам известны?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 numCol="2">
            <a:normAutofit fontScale="40000" lnSpcReduction="20000"/>
          </a:bodyPr>
          <a:lstStyle/>
          <a:p>
            <a:r>
              <a:rPr lang="ru-RU" sz="5000" dirty="0" err="1"/>
              <a:t>Я-класс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16 </a:t>
            </a:r>
          </a:p>
          <a:p>
            <a:r>
              <a:rPr lang="ru-RU" sz="5000" dirty="0" err="1"/>
              <a:t>Учи.ру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15</a:t>
            </a:r>
            <a:r>
              <a:rPr lang="ru-RU" sz="5000" dirty="0"/>
              <a:t> </a:t>
            </a:r>
          </a:p>
          <a:p>
            <a:r>
              <a:rPr lang="ru-RU" sz="5000" dirty="0"/>
              <a:t>РЭШ – </a:t>
            </a:r>
            <a:r>
              <a:rPr lang="ru-RU" sz="5000" dirty="0">
                <a:solidFill>
                  <a:srgbClr val="FF0000"/>
                </a:solidFill>
              </a:rPr>
              <a:t>10</a:t>
            </a:r>
            <a:r>
              <a:rPr lang="ru-RU" sz="5000" dirty="0"/>
              <a:t> </a:t>
            </a:r>
          </a:p>
          <a:p>
            <a:r>
              <a:rPr lang="ru-RU" sz="5000" dirty="0" err="1"/>
              <a:t>Яндекс-учебник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10</a:t>
            </a:r>
            <a:r>
              <a:rPr lang="ru-RU" sz="5000" dirty="0"/>
              <a:t> </a:t>
            </a:r>
          </a:p>
          <a:p>
            <a:r>
              <a:rPr lang="ru-RU" sz="5000" dirty="0" err="1"/>
              <a:t>Инфоурок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7</a:t>
            </a:r>
            <a:r>
              <a:rPr lang="ru-RU" sz="5000" dirty="0"/>
              <a:t> </a:t>
            </a:r>
          </a:p>
          <a:p>
            <a:r>
              <a:rPr lang="ru-RU" sz="5000" dirty="0" err="1"/>
              <a:t>ЕдиныйУрок.ру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5 </a:t>
            </a:r>
          </a:p>
          <a:p>
            <a:r>
              <a:rPr lang="en-US" sz="5000" dirty="0"/>
              <a:t>Skype</a:t>
            </a:r>
            <a:r>
              <a:rPr lang="ru-RU" sz="5000" dirty="0"/>
              <a:t> –</a:t>
            </a:r>
            <a:r>
              <a:rPr lang="ru-RU" sz="5000" dirty="0">
                <a:solidFill>
                  <a:srgbClr val="FF0000"/>
                </a:solidFill>
              </a:rPr>
              <a:t> 4 </a:t>
            </a:r>
          </a:p>
          <a:p>
            <a:r>
              <a:rPr lang="ru-RU" sz="5000" dirty="0" err="1"/>
              <a:t>Олимпиум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4</a:t>
            </a:r>
            <a:r>
              <a:rPr lang="ru-RU" sz="5000" dirty="0"/>
              <a:t> </a:t>
            </a:r>
          </a:p>
          <a:p>
            <a:r>
              <a:rPr lang="ru-RU" sz="5000" dirty="0"/>
              <a:t>ФИПИ – </a:t>
            </a:r>
            <a:r>
              <a:rPr lang="ru-RU" sz="5000" dirty="0">
                <a:solidFill>
                  <a:srgbClr val="FF0000"/>
                </a:solidFill>
              </a:rPr>
              <a:t>4</a:t>
            </a:r>
            <a:r>
              <a:rPr lang="ru-RU" sz="5000" dirty="0"/>
              <a:t> </a:t>
            </a:r>
          </a:p>
          <a:p>
            <a:r>
              <a:rPr lang="ru-RU" sz="5000" dirty="0" err="1"/>
              <a:t>РешуОГЭ</a:t>
            </a:r>
            <a:r>
              <a:rPr lang="ru-RU" sz="5000" dirty="0"/>
              <a:t>, </a:t>
            </a:r>
            <a:r>
              <a:rPr lang="ru-RU" sz="5000" dirty="0" err="1"/>
              <a:t>РешуЕГЭ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4</a:t>
            </a:r>
            <a:r>
              <a:rPr lang="ru-RU" sz="5000" dirty="0"/>
              <a:t> </a:t>
            </a:r>
          </a:p>
          <a:p>
            <a:r>
              <a:rPr lang="en-US" sz="5000" dirty="0"/>
              <a:t>Edu.ru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4</a:t>
            </a:r>
            <a:r>
              <a:rPr lang="ru-RU" sz="5000" dirty="0"/>
              <a:t> </a:t>
            </a:r>
          </a:p>
          <a:p>
            <a:r>
              <a:rPr lang="en-US" sz="5000" dirty="0"/>
              <a:t>Ege.edu</a:t>
            </a:r>
            <a:r>
              <a:rPr lang="ru-RU" sz="5000" dirty="0"/>
              <a:t> –</a:t>
            </a:r>
            <a:r>
              <a:rPr lang="ru-RU" sz="5000" dirty="0">
                <a:solidFill>
                  <a:srgbClr val="FF0000"/>
                </a:solidFill>
              </a:rPr>
              <a:t> 4 </a:t>
            </a:r>
          </a:p>
          <a:p>
            <a:r>
              <a:rPr lang="ru-RU" sz="5000" dirty="0" err="1"/>
              <a:t>РешуВПР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3 </a:t>
            </a:r>
          </a:p>
          <a:p>
            <a:r>
              <a:rPr lang="ru-RU" sz="5000" dirty="0"/>
              <a:t>Продлёнка –</a:t>
            </a:r>
            <a:r>
              <a:rPr lang="ru-RU" sz="5000" dirty="0">
                <a:solidFill>
                  <a:srgbClr val="FF0000"/>
                </a:solidFill>
              </a:rPr>
              <a:t> 3 </a:t>
            </a:r>
          </a:p>
          <a:p>
            <a:r>
              <a:rPr lang="ru-RU" sz="5000" dirty="0" err="1"/>
              <a:t>УрокЦифры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3</a:t>
            </a:r>
            <a:r>
              <a:rPr lang="ru-RU" sz="5000" dirty="0"/>
              <a:t> </a:t>
            </a:r>
          </a:p>
          <a:p>
            <a:r>
              <a:rPr lang="ru-RU" sz="5000" dirty="0" err="1"/>
              <a:t>Фоксворд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2</a:t>
            </a:r>
            <a:r>
              <a:rPr lang="ru-RU" sz="5000" dirty="0"/>
              <a:t> </a:t>
            </a:r>
          </a:p>
          <a:p>
            <a:r>
              <a:rPr lang="ru-RU" sz="5000" dirty="0"/>
              <a:t>Образовательный марафон – </a:t>
            </a:r>
            <a:r>
              <a:rPr lang="ru-RU" sz="5000" dirty="0">
                <a:solidFill>
                  <a:srgbClr val="FF0000"/>
                </a:solidFill>
              </a:rPr>
              <a:t>2</a:t>
            </a:r>
            <a:r>
              <a:rPr lang="ru-RU" sz="5000" dirty="0"/>
              <a:t> </a:t>
            </a:r>
          </a:p>
          <a:p>
            <a:r>
              <a:rPr lang="en-US" sz="5000" dirty="0"/>
              <a:t>LECTA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2 </a:t>
            </a:r>
          </a:p>
          <a:p>
            <a:r>
              <a:rPr lang="en-US" sz="5000" dirty="0"/>
              <a:t>MOODLE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2</a:t>
            </a:r>
            <a:r>
              <a:rPr lang="ru-RU" sz="5000" dirty="0"/>
              <a:t> </a:t>
            </a:r>
          </a:p>
          <a:p>
            <a:r>
              <a:rPr lang="ru-RU" sz="5000" dirty="0" err="1"/>
              <a:t>Дневник.ру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2</a:t>
            </a:r>
            <a:r>
              <a:rPr lang="ru-RU" sz="5000" dirty="0"/>
              <a:t> </a:t>
            </a:r>
          </a:p>
          <a:p>
            <a:r>
              <a:rPr lang="ru-RU" sz="5000" dirty="0"/>
              <a:t>Билет в будущее – </a:t>
            </a:r>
            <a:r>
              <a:rPr lang="ru-RU" sz="5000" dirty="0">
                <a:solidFill>
                  <a:srgbClr val="FF0000"/>
                </a:solidFill>
              </a:rPr>
              <a:t>2</a:t>
            </a:r>
            <a:r>
              <a:rPr lang="ru-RU" sz="5000" dirty="0"/>
              <a:t> </a:t>
            </a:r>
          </a:p>
          <a:p>
            <a:r>
              <a:rPr lang="ru-RU" sz="5000" dirty="0"/>
              <a:t>Просвещение –</a:t>
            </a:r>
            <a:r>
              <a:rPr lang="ru-RU" sz="5000" dirty="0">
                <a:solidFill>
                  <a:srgbClr val="FF0000"/>
                </a:solidFill>
              </a:rPr>
              <a:t> 2 </a:t>
            </a:r>
          </a:p>
          <a:p>
            <a:r>
              <a:rPr lang="en-US" sz="5000" dirty="0"/>
              <a:t>Uroki.ru</a:t>
            </a:r>
            <a:r>
              <a:rPr lang="ru-RU" sz="5000" dirty="0"/>
              <a:t> – </a:t>
            </a:r>
            <a:r>
              <a:rPr lang="ru-RU" sz="5000" dirty="0">
                <a:solidFill>
                  <a:srgbClr val="FF0000"/>
                </a:solidFill>
              </a:rPr>
              <a:t>2</a:t>
            </a:r>
            <a:r>
              <a:rPr lang="ru-RU" sz="5000" dirty="0"/>
              <a:t> </a:t>
            </a:r>
          </a:p>
          <a:p>
            <a:r>
              <a:rPr lang="ru-RU" sz="5000" dirty="0"/>
              <a:t>СОИРО – </a:t>
            </a:r>
            <a:r>
              <a:rPr lang="ru-RU" sz="5000" dirty="0">
                <a:solidFill>
                  <a:srgbClr val="FF0000"/>
                </a:solidFill>
              </a:rPr>
              <a:t>1 </a:t>
            </a:r>
          </a:p>
          <a:p>
            <a:r>
              <a:rPr lang="ru-RU" sz="5000" dirty="0" err="1"/>
              <a:t>Образовариум</a:t>
            </a:r>
            <a:r>
              <a:rPr lang="ru-RU" sz="5000" dirty="0"/>
              <a:t> (Федеральный Цифровой</a:t>
            </a:r>
            <a:r>
              <a:rPr lang="en-US" sz="5000" dirty="0"/>
              <a:t> </a:t>
            </a:r>
            <a:r>
              <a:rPr lang="ru-RU" sz="5000" dirty="0" err="1"/>
              <a:t>Контент</a:t>
            </a:r>
            <a:r>
              <a:rPr lang="ru-RU" sz="5000" dirty="0"/>
              <a:t> – ЦОК) –</a:t>
            </a:r>
            <a:r>
              <a:rPr lang="ru-RU" sz="5000" dirty="0">
                <a:solidFill>
                  <a:srgbClr val="FF0000"/>
                </a:solidFill>
              </a:rPr>
              <a:t> 1  </a:t>
            </a:r>
          </a:p>
          <a:p>
            <a:pPr algn="just">
              <a:buNone/>
            </a:pPr>
            <a:endParaRPr lang="en-US" sz="2000" b="1" dirty="0"/>
          </a:p>
          <a:p>
            <a:pPr algn="just">
              <a:buNone/>
            </a:pPr>
            <a:endParaRPr lang="ru-RU" sz="20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 numCol="2">
            <a:normAutofit fontScale="40000" lnSpcReduction="20000"/>
          </a:bodyPr>
          <a:lstStyle/>
          <a:p>
            <a:r>
              <a:rPr lang="ru-RU" sz="6000" dirty="0" err="1"/>
              <a:t>Учи.ру</a:t>
            </a:r>
            <a:r>
              <a:rPr lang="ru-RU" sz="6000" dirty="0"/>
              <a:t> – 8 </a:t>
            </a:r>
          </a:p>
          <a:p>
            <a:r>
              <a:rPr lang="ru-RU" sz="6000" dirty="0" err="1"/>
              <a:t>Инфоурок</a:t>
            </a:r>
            <a:r>
              <a:rPr lang="ru-RU" sz="6000" dirty="0"/>
              <a:t> – 7 </a:t>
            </a:r>
          </a:p>
          <a:p>
            <a:r>
              <a:rPr lang="ru-RU" sz="6000" dirty="0" err="1"/>
              <a:t>РешуОГЭ</a:t>
            </a:r>
            <a:r>
              <a:rPr lang="ru-RU" sz="6000" dirty="0"/>
              <a:t>, Решу ЕГЭ – 4 </a:t>
            </a:r>
          </a:p>
          <a:p>
            <a:r>
              <a:rPr lang="ru-RU" sz="6000" dirty="0" err="1"/>
              <a:t>Я-класс</a:t>
            </a:r>
            <a:r>
              <a:rPr lang="ru-RU" sz="6000" dirty="0"/>
              <a:t> – 4 </a:t>
            </a:r>
          </a:p>
          <a:p>
            <a:r>
              <a:rPr lang="ru-RU" sz="6000" dirty="0" err="1"/>
              <a:t>ЕдиныйУрок.ру</a:t>
            </a:r>
            <a:r>
              <a:rPr lang="ru-RU" sz="6000" dirty="0"/>
              <a:t> – 4 </a:t>
            </a:r>
          </a:p>
          <a:p>
            <a:r>
              <a:rPr lang="ru-RU" sz="6000" dirty="0"/>
              <a:t>ФИПИ – 3 </a:t>
            </a:r>
          </a:p>
          <a:p>
            <a:r>
              <a:rPr lang="ru-RU" sz="6000" dirty="0"/>
              <a:t>РЭШ – 3 </a:t>
            </a:r>
          </a:p>
          <a:p>
            <a:r>
              <a:rPr lang="ru-RU" sz="6000" dirty="0" err="1"/>
              <a:t>РешуВПР</a:t>
            </a:r>
            <a:r>
              <a:rPr lang="ru-RU" sz="6000" dirty="0"/>
              <a:t> – 2 </a:t>
            </a:r>
          </a:p>
          <a:p>
            <a:r>
              <a:rPr lang="en-US" sz="6000" dirty="0"/>
              <a:t>Edu.ru</a:t>
            </a:r>
            <a:r>
              <a:rPr lang="ru-RU" sz="6000" dirty="0"/>
              <a:t> – 2 </a:t>
            </a:r>
          </a:p>
          <a:p>
            <a:r>
              <a:rPr lang="en-US" sz="6000" dirty="0"/>
              <a:t>Ege.edu</a:t>
            </a:r>
            <a:r>
              <a:rPr lang="ru-RU" sz="6000" dirty="0"/>
              <a:t> – 2 </a:t>
            </a:r>
          </a:p>
          <a:p>
            <a:r>
              <a:rPr lang="ru-RU" sz="6000" dirty="0" err="1"/>
              <a:t>Олимпиум</a:t>
            </a:r>
            <a:r>
              <a:rPr lang="ru-RU" sz="6000" dirty="0"/>
              <a:t> – 2 </a:t>
            </a:r>
          </a:p>
          <a:p>
            <a:r>
              <a:rPr lang="en-US" sz="6000" dirty="0"/>
              <a:t>Skype</a:t>
            </a:r>
            <a:r>
              <a:rPr lang="ru-RU" sz="6000" dirty="0"/>
              <a:t> – 2 </a:t>
            </a:r>
          </a:p>
          <a:p>
            <a:r>
              <a:rPr lang="ru-RU" sz="6000" dirty="0" err="1"/>
              <a:t>Урок.Цифры</a:t>
            </a:r>
            <a:r>
              <a:rPr lang="ru-RU" sz="6000" dirty="0"/>
              <a:t> – 2 </a:t>
            </a:r>
          </a:p>
          <a:p>
            <a:r>
              <a:rPr lang="en-US" sz="6000" dirty="0"/>
              <a:t>LECTA</a:t>
            </a:r>
            <a:r>
              <a:rPr lang="ru-RU" sz="6000" dirty="0"/>
              <a:t> – 1 </a:t>
            </a:r>
          </a:p>
          <a:p>
            <a:r>
              <a:rPr lang="ru-RU" sz="6000" dirty="0"/>
              <a:t>Продленка – 1 </a:t>
            </a:r>
          </a:p>
          <a:p>
            <a:r>
              <a:rPr lang="en-US" sz="6000" dirty="0"/>
              <a:t>Uroki.ru</a:t>
            </a:r>
            <a:r>
              <a:rPr lang="ru-RU" sz="6000" dirty="0"/>
              <a:t> – 1 </a:t>
            </a:r>
          </a:p>
          <a:p>
            <a:r>
              <a:rPr lang="ru-RU" sz="6000" dirty="0"/>
              <a:t>Образовательный марафон – 1 </a:t>
            </a:r>
          </a:p>
          <a:p>
            <a:r>
              <a:rPr lang="ru-RU" sz="6000" dirty="0" err="1"/>
              <a:t>Яндекс-учебник</a:t>
            </a:r>
            <a:r>
              <a:rPr lang="ru-RU" sz="6000" dirty="0"/>
              <a:t> – 1 </a:t>
            </a:r>
          </a:p>
          <a:p>
            <a:r>
              <a:rPr lang="ru-RU" sz="6000" dirty="0" err="1"/>
              <a:t>Образовариум</a:t>
            </a:r>
            <a:r>
              <a:rPr lang="ru-RU" sz="6000" dirty="0"/>
              <a:t> (Федеральный Цифровой </a:t>
            </a:r>
            <a:r>
              <a:rPr lang="ru-RU" sz="6000" dirty="0" err="1"/>
              <a:t>Контент</a:t>
            </a:r>
            <a:r>
              <a:rPr lang="ru-RU" sz="6000" dirty="0"/>
              <a:t> – </a:t>
            </a:r>
          </a:p>
          <a:p>
            <a:pPr>
              <a:buNone/>
            </a:pPr>
            <a:r>
              <a:rPr lang="ru-RU" sz="6000" dirty="0"/>
              <a:t>     ЦОК) – 1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Анкетирование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ru-RU" sz="2000" b="1" dirty="0"/>
              <a:t>2. Какие из них вы активно используете в своей деятельности?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2492896"/>
          <a:ext cx="8229600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9381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Да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50/50</a:t>
                      </a:r>
                      <a:r>
                        <a:rPr lang="ru-RU" sz="3200" baseline="0" dirty="0"/>
                        <a:t>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Нет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9442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4 чел.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8 чел.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7 чел.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sz="3600" dirty="0"/>
              <a:t>Анкетирование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ru-RU" sz="2000" b="1" dirty="0"/>
              <a:t>3. Как вы считаете, цифровые образовательные ресурсы обучения более эффективны, чем традиционные средства или нет? Почему?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3B05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541</Words>
  <Application>Microsoft Office PowerPoint</Application>
  <PresentationFormat>Экран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План РМО:</vt:lpstr>
      <vt:lpstr>Цель: развитие в школах Турочакского района цифровой образовательной среды, обеспечивающей качество образовательного процесса</vt:lpstr>
      <vt:lpstr>Презентация PowerPoint</vt:lpstr>
      <vt:lpstr>Презентация PowerPoint</vt:lpstr>
      <vt:lpstr>Презентация PowerPoint</vt:lpstr>
      <vt:lpstr>Анкетирование  1. Какие цифровые образовательные ресурсы и платформы вам известны?</vt:lpstr>
      <vt:lpstr>Анкетирование  2. Какие из них вы активно используете в своей деятельности?</vt:lpstr>
      <vt:lpstr>Анкетирование  3. Как вы считаете, цифровые образовательные ресурсы обучения более эффективны, чем традиционные средства или нет? Почему?</vt:lpstr>
      <vt:lpstr>Сайты в помощь учителю</vt:lpstr>
      <vt:lpstr>Презентация PowerPoint</vt:lpstr>
      <vt:lpstr>«World-cafe»</vt:lpstr>
      <vt:lpstr>Задача 1 </vt:lpstr>
      <vt:lpstr>Задача 2 </vt:lpstr>
      <vt:lpstr>Задача 3 </vt:lpstr>
      <vt:lpstr>Проект решения РМО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Пользователь</cp:lastModifiedBy>
  <cp:revision>29</cp:revision>
  <dcterms:created xsi:type="dcterms:W3CDTF">2018-03-09T15:08:22Z</dcterms:created>
  <dcterms:modified xsi:type="dcterms:W3CDTF">2023-11-27T02:58:05Z</dcterms:modified>
</cp:coreProperties>
</file>